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10287000" cx="18288000"/>
  <p:notesSz cx="6858000" cy="9144000"/>
  <p:embeddedFontLst>
    <p:embeddedFont>
      <p:font typeface="Poppins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3" roundtripDataSignature="AMtx7mhTPXmwfEALRQjYzHFAcLL52qnS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97BCA8B-5F03-4E1E-A4FF-CB104D79E867}">
  <a:tblStyle styleId="{397BCA8B-5F03-4E1E-A4FF-CB104D79E867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Poppins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Poppins-italic.fntdata"/><Relationship Id="rId30" Type="http://schemas.openxmlformats.org/officeDocument/2006/relationships/font" Target="fonts/Poppins-bold.fntdata"/><Relationship Id="rId11" Type="http://schemas.openxmlformats.org/officeDocument/2006/relationships/slide" Target="slides/slide5.xml"/><Relationship Id="rId33" Type="http://customschemas.google.com/relationships/presentationmetadata" Target="metadata"/><Relationship Id="rId10" Type="http://schemas.openxmlformats.org/officeDocument/2006/relationships/slide" Target="slides/slide4.xml"/><Relationship Id="rId32" Type="http://schemas.openxmlformats.org/officeDocument/2006/relationships/font" Target="fonts/Poppins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8" name="Google Shape;208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2" name="Google Shape;222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6" name="Google Shape;236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0" name="Google Shape;250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4" name="Google Shape;264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8" name="Google Shape;278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2" name="Google Shape;292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6" name="Google Shape;306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9" name="Google Shape;319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3" name="Google Shape;333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9" name="Google Shape;9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7" name="Google Shape;347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1" name="Google Shape;361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75" name="Google Shape;37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 To have a discussion on how you arrived to the diagnosis of BD/ and why it is not the DD</a:t>
            </a:r>
            <a:endParaRPr/>
          </a:p>
        </p:txBody>
      </p:sp>
      <p:sp>
        <p:nvSpPr>
          <p:cNvPr id="139" name="Google Shape;139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 To have a discussion on how you arrived to the diagnosis of BD/ and why it is not the DD</a:t>
            </a:r>
            <a:endParaRPr/>
          </a:p>
        </p:txBody>
      </p:sp>
      <p:sp>
        <p:nvSpPr>
          <p:cNvPr id="153" name="Google Shape;153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8" name="Google Shape;168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1" name="Google Shape;181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4" name="Google Shape;194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-817825" y="-2424537"/>
            <a:ext cx="20210745" cy="3667449"/>
            <a:chOff x="0" y="0"/>
            <a:chExt cx="5660972" cy="909494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5660972" cy="909494"/>
            </a:xfrm>
            <a:custGeom>
              <a:rect b="b" l="l" r="r" t="t"/>
              <a:pathLst>
                <a:path extrusionOk="0" h="909494" w="5660972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86" name="Google Shape;86;p1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1"/>
          <p:cNvSpPr/>
          <p:nvPr/>
        </p:nvSpPr>
        <p:spPr>
          <a:xfrm rot="-9425734">
            <a:off x="8385001" y="475597"/>
            <a:ext cx="8761717" cy="8957146"/>
          </a:xfrm>
          <a:custGeom>
            <a:rect b="b" l="l" r="r" t="t"/>
            <a:pathLst>
              <a:path extrusionOk="0" h="8957146" w="8761717">
                <a:moveTo>
                  <a:pt x="0" y="0"/>
                </a:moveTo>
                <a:lnTo>
                  <a:pt x="8761717" y="0"/>
                </a:lnTo>
                <a:lnTo>
                  <a:pt x="8761717" y="8957145"/>
                </a:lnTo>
                <a:lnTo>
                  <a:pt x="0" y="89571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0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8" name="Google Shape;88;p1"/>
          <p:cNvSpPr/>
          <p:nvPr/>
        </p:nvSpPr>
        <p:spPr>
          <a:xfrm rot="4876606">
            <a:off x="-2631017" y="7726570"/>
            <a:ext cx="4714159" cy="4819308"/>
          </a:xfrm>
          <a:custGeom>
            <a:rect b="b" l="l" r="r" t="t"/>
            <a:pathLst>
              <a:path extrusionOk="0" h="4819308" w="4714159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9" name="Google Shape;89;p1"/>
          <p:cNvSpPr/>
          <p:nvPr/>
        </p:nvSpPr>
        <p:spPr>
          <a:xfrm>
            <a:off x="11857221" y="1719908"/>
            <a:ext cx="4955368" cy="7132071"/>
          </a:xfrm>
          <a:custGeom>
            <a:rect b="b" l="l" r="r" t="t"/>
            <a:pathLst>
              <a:path extrusionOk="0" h="7132071" w="4955368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grpSp>
        <p:nvGrpSpPr>
          <p:cNvPr id="90" name="Google Shape;90;p1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91" name="Google Shape;91;p1"/>
            <p:cNvSpPr/>
            <p:nvPr/>
          </p:nvSpPr>
          <p:spPr>
            <a:xfrm>
              <a:off x="0" y="0"/>
              <a:ext cx="9609927" cy="1032381"/>
            </a:xfrm>
            <a:custGeom>
              <a:rect b="b" l="l" r="r" t="t"/>
              <a:pathLst>
                <a:path extrusionOk="0" h="1032381" w="9609927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92" name="Google Shape;92;p1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" name="Google Shape;93;p1"/>
          <p:cNvSpPr/>
          <p:nvPr/>
        </p:nvSpPr>
        <p:spPr>
          <a:xfrm>
            <a:off x="5142860" y="2546050"/>
            <a:ext cx="1959027" cy="1625393"/>
          </a:xfrm>
          <a:custGeom>
            <a:rect b="b" l="l" r="r" t="t"/>
            <a:pathLst>
              <a:path extrusionOk="0" h="1625393" w="1959027">
                <a:moveTo>
                  <a:pt x="0" y="0"/>
                </a:moveTo>
                <a:lnTo>
                  <a:pt x="1959027" y="0"/>
                </a:lnTo>
                <a:lnTo>
                  <a:pt x="1959027" y="1625394"/>
                </a:lnTo>
                <a:lnTo>
                  <a:pt x="0" y="16253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4" name="Google Shape;94;p1"/>
          <p:cNvSpPr txBox="1"/>
          <p:nvPr/>
        </p:nvSpPr>
        <p:spPr>
          <a:xfrm>
            <a:off x="383991" y="4383759"/>
            <a:ext cx="11145400" cy="24431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84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900"/>
              <a:buFont typeface="Arial"/>
              <a:buNone/>
            </a:pPr>
            <a:r>
              <a:rPr b="1" i="0" lang="en-US" sz="4900" u="none" cap="none" strike="noStrike">
                <a:solidFill>
                  <a:srgbClr val="366092"/>
                </a:solidFill>
                <a:latin typeface="Poppins"/>
                <a:ea typeface="Poppins"/>
                <a:cs typeface="Poppins"/>
                <a:sym typeface="Poppins"/>
              </a:rPr>
              <a:t>TRAINING OF CORE TRAINERS FOR CPG MANAGEMENT OF BIPOLAR DISORDER (SECOND EDITION)</a:t>
            </a:r>
            <a:endParaRPr b="1" i="0" sz="4900" u="none" cap="none" strike="noStrike">
              <a:solidFill>
                <a:srgbClr val="36609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595423" y="6903128"/>
            <a:ext cx="9934884" cy="7078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CASE DISCUSSION 1</a:t>
            </a:r>
            <a:endParaRPr b="0" i="0" sz="4000" u="none" cap="none" strike="noStrik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6" name="Google Shape;96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2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1" name="Google Shape;211;p22"/>
          <p:cNvGrpSpPr/>
          <p:nvPr/>
        </p:nvGrpSpPr>
        <p:grpSpPr>
          <a:xfrm>
            <a:off x="1557529" y="333990"/>
            <a:ext cx="12831319" cy="1832372"/>
            <a:chOff x="0" y="0"/>
            <a:chExt cx="3379442" cy="482600"/>
          </a:xfrm>
        </p:grpSpPr>
        <p:sp>
          <p:nvSpPr>
            <p:cNvPr id="212" name="Google Shape;212;p22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13" name="Google Shape;213;p2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4" name="Google Shape;214;p22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5" name="Google Shape;215;p22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216" name="Google Shape;216;p22"/>
          <p:cNvSpPr txBox="1"/>
          <p:nvPr/>
        </p:nvSpPr>
        <p:spPr>
          <a:xfrm>
            <a:off x="3276600" y="2497762"/>
            <a:ext cx="14135100" cy="6379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Young age  (&lt;25 years old)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Family history of bipolar disorder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 risk factors that may be explored in the patient are:</a:t>
            </a:r>
            <a:endParaRPr/>
          </a:p>
          <a:p>
            <a:pPr indent="-546100" lvl="1" marL="1079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offspring of maternal age group ≥40 years old</a:t>
            </a:r>
            <a:endParaRPr/>
          </a:p>
          <a:p>
            <a:pPr indent="-546100" lvl="1" marL="1079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presence of MDD with ADHD</a:t>
            </a:r>
            <a:endParaRPr/>
          </a:p>
          <a:p>
            <a:pPr indent="-31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9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oto Sans Symbols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2"/>
          <p:cNvSpPr txBox="1"/>
          <p:nvPr/>
        </p:nvSpPr>
        <p:spPr>
          <a:xfrm>
            <a:off x="3752698" y="6570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2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2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2"/>
          <p:cNvSpPr txBox="1"/>
          <p:nvPr>
            <p:ph idx="12" type="sldNum"/>
          </p:nvPr>
        </p:nvSpPr>
        <p:spPr>
          <a:xfrm>
            <a:off x="15604210" y="9378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3"/>
          <p:cNvSpPr/>
          <p:nvPr/>
        </p:nvSpPr>
        <p:spPr>
          <a:xfrm rot="93030">
            <a:off x="465692" y="337178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5" name="Google Shape;225;p23"/>
          <p:cNvGrpSpPr/>
          <p:nvPr/>
        </p:nvGrpSpPr>
        <p:grpSpPr>
          <a:xfrm>
            <a:off x="1851997" y="251505"/>
            <a:ext cx="12831319" cy="1832372"/>
            <a:chOff x="0" y="0"/>
            <a:chExt cx="3379442" cy="482600"/>
          </a:xfrm>
        </p:grpSpPr>
        <p:sp>
          <p:nvSpPr>
            <p:cNvPr id="226" name="Google Shape;226;p23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27" name="Google Shape;227;p23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8" name="Google Shape;228;p23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9" name="Google Shape;229;p23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230" name="Google Shape;230;p23"/>
          <p:cNvSpPr txBox="1"/>
          <p:nvPr/>
        </p:nvSpPr>
        <p:spPr>
          <a:xfrm>
            <a:off x="3320254" y="2821018"/>
            <a:ext cx="14078745" cy="62848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What are the screening tools available for bipolar disorder?</a:t>
            </a:r>
            <a:endParaRPr b="1" i="0" sz="4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3"/>
          <p:cNvSpPr txBox="1"/>
          <p:nvPr/>
        </p:nvSpPr>
        <p:spPr>
          <a:xfrm>
            <a:off x="4020552" y="63560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Question 3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3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3"/>
          <p:cNvSpPr txBox="1"/>
          <p:nvPr>
            <p:ph idx="12" type="sldNum"/>
          </p:nvPr>
        </p:nvSpPr>
        <p:spPr>
          <a:xfrm>
            <a:off x="15619709" y="934396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4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9" name="Google Shape;239;p24"/>
          <p:cNvGrpSpPr/>
          <p:nvPr/>
        </p:nvGrpSpPr>
        <p:grpSpPr>
          <a:xfrm>
            <a:off x="1965120" y="252394"/>
            <a:ext cx="12831319" cy="1832372"/>
            <a:chOff x="0" y="0"/>
            <a:chExt cx="3379442" cy="482600"/>
          </a:xfrm>
        </p:grpSpPr>
        <p:sp>
          <p:nvSpPr>
            <p:cNvPr id="240" name="Google Shape;240;p24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41" name="Google Shape;241;p24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2" name="Google Shape;242;p24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3" name="Google Shape;243;p24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244" name="Google Shape;244;p24"/>
          <p:cNvSpPr txBox="1"/>
          <p:nvPr/>
        </p:nvSpPr>
        <p:spPr>
          <a:xfrm>
            <a:off x="4020552" y="62775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3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4"/>
          <p:cNvSpPr txBox="1"/>
          <p:nvPr/>
        </p:nvSpPr>
        <p:spPr>
          <a:xfrm>
            <a:off x="3479734" y="2439939"/>
            <a:ext cx="13608639" cy="58342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71500" lvl="0" marL="57150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following tools are available for screening of BD: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46100" lvl="2" marL="107950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Mood disorder questionnaire (MDQ)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46100" lvl="2" marL="107950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Hypomania checklist (HCL-32)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46100" lvl="2" marL="107950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Bipolar spectrum diagnostic scale (BSDS)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46100" lvl="2" marL="107950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Rapid mood screener (RMS)</a:t>
            </a:r>
            <a:endParaRPr b="0" baseline="3000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Refer </a:t>
            </a: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Appendix 4</a:t>
            </a: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 CPG for </a:t>
            </a:r>
            <a:r>
              <a:rPr b="1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List of Screening Tools in Bipolar Disorder</a:t>
            </a:r>
            <a:r>
              <a:rPr b="0" i="0" lang="en-US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24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24"/>
          <p:cNvSpPr txBox="1"/>
          <p:nvPr>
            <p:ph idx="12" type="sldNum"/>
          </p:nvPr>
        </p:nvSpPr>
        <p:spPr>
          <a:xfrm>
            <a:off x="15588711" y="9378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5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3" name="Google Shape;253;p25"/>
          <p:cNvGrpSpPr/>
          <p:nvPr/>
        </p:nvGrpSpPr>
        <p:grpSpPr>
          <a:xfrm>
            <a:off x="1965120" y="766649"/>
            <a:ext cx="12831319" cy="1832372"/>
            <a:chOff x="0" y="0"/>
            <a:chExt cx="3379442" cy="482600"/>
          </a:xfrm>
        </p:grpSpPr>
        <p:sp>
          <p:nvSpPr>
            <p:cNvPr id="254" name="Google Shape;254;p25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55" name="Google Shape;255;p25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6" name="Google Shape;256;p25"/>
          <p:cNvSpPr/>
          <p:nvPr/>
        </p:nvSpPr>
        <p:spPr>
          <a:xfrm rot="8958111">
            <a:off x="11681588" y="1235810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7" name="Google Shape;257;p25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258" name="Google Shape;258;p25"/>
          <p:cNvSpPr txBox="1"/>
          <p:nvPr/>
        </p:nvSpPr>
        <p:spPr>
          <a:xfrm>
            <a:off x="3714776" y="115290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3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59" name="Google Shape;259;p25"/>
          <p:cNvGraphicFramePr/>
          <p:nvPr/>
        </p:nvGraphicFramePr>
        <p:xfrm>
          <a:off x="1658256" y="435912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{397BCA8B-5F03-4E1E-A4FF-CB104D79E867}</a:tableStyleId>
              </a:tblPr>
              <a:tblGrid>
                <a:gridCol w="15002425"/>
              </a:tblGrid>
              <a:tr h="2612975">
                <a:tc>
                  <a:txBody>
                    <a:bodyPr/>
                    <a:lstStyle/>
                    <a:p>
                      <a:pPr indent="-342900" lvl="0" marL="34290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Noto Sans Symbols"/>
                        <a:buChar char="∙"/>
                      </a:pPr>
                      <a:r>
                        <a:rPr lang="en-US" sz="4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Patients with suspected unipolar depression should be screened for BD.</a:t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342900" lvl="0" marL="342900" marR="0" rtl="0" algn="just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Noto Sans Symbols"/>
                        <a:buChar char="∙"/>
                      </a:pPr>
                      <a:r>
                        <a:rPr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There is inadequate evidence to recommend a specific screening tool for BD in primary care.</a:t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342900" lvl="0" marL="342900" marR="0" rtl="0" algn="just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Noto Sans Symbols"/>
                        <a:buChar char="∙"/>
                      </a:pPr>
                      <a:r>
                        <a:rPr lang="en-US" sz="40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Clinical diagnostic assessment should follow any positive screening for BD.</a:t>
                      </a:r>
                      <a:endParaRPr sz="40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60" name="Google Shape;260;p25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25"/>
          <p:cNvSpPr txBox="1"/>
          <p:nvPr>
            <p:ph idx="12" type="sldNum"/>
          </p:nvPr>
        </p:nvSpPr>
        <p:spPr>
          <a:xfrm>
            <a:off x="15593878" y="934207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6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7" name="Google Shape;267;p26"/>
          <p:cNvGrpSpPr/>
          <p:nvPr/>
        </p:nvGrpSpPr>
        <p:grpSpPr>
          <a:xfrm>
            <a:off x="1965120" y="300993"/>
            <a:ext cx="12831319" cy="1832372"/>
            <a:chOff x="0" y="0"/>
            <a:chExt cx="3379442" cy="482600"/>
          </a:xfrm>
        </p:grpSpPr>
        <p:sp>
          <p:nvSpPr>
            <p:cNvPr id="268" name="Google Shape;268;p26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69" name="Google Shape;269;p2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0" name="Google Shape;270;p26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1" name="Google Shape;271;p26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272" name="Google Shape;272;p26"/>
          <p:cNvSpPr txBox="1"/>
          <p:nvPr/>
        </p:nvSpPr>
        <p:spPr>
          <a:xfrm>
            <a:off x="3377696" y="2498710"/>
            <a:ext cx="13868903" cy="64039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What further assessment would you like to do for this patient?</a:t>
            </a:r>
            <a:endParaRPr b="1" i="0" sz="4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6"/>
          <p:cNvSpPr txBox="1"/>
          <p:nvPr/>
        </p:nvSpPr>
        <p:spPr>
          <a:xfrm>
            <a:off x="4020552" y="7666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Question 4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6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26"/>
          <p:cNvSpPr txBox="1"/>
          <p:nvPr>
            <p:ph idx="12" type="sldNum"/>
          </p:nvPr>
        </p:nvSpPr>
        <p:spPr>
          <a:xfrm>
            <a:off x="15623225" y="944893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7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81" name="Google Shape;281;p27"/>
          <p:cNvGrpSpPr/>
          <p:nvPr/>
        </p:nvGrpSpPr>
        <p:grpSpPr>
          <a:xfrm>
            <a:off x="1711206" y="259840"/>
            <a:ext cx="12831319" cy="1832372"/>
            <a:chOff x="0" y="0"/>
            <a:chExt cx="3379442" cy="482600"/>
          </a:xfrm>
        </p:grpSpPr>
        <p:sp>
          <p:nvSpPr>
            <p:cNvPr id="282" name="Google Shape;282;p27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83" name="Google Shape;283;p2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4" name="Google Shape;284;p27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5" name="Google Shape;285;p27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286" name="Google Shape;286;p27"/>
          <p:cNvSpPr txBox="1"/>
          <p:nvPr/>
        </p:nvSpPr>
        <p:spPr>
          <a:xfrm>
            <a:off x="3454400" y="2452902"/>
            <a:ext cx="13830300" cy="65005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Corroborative history</a:t>
            </a:r>
            <a:endParaRPr/>
          </a:p>
          <a:p>
            <a:pPr indent="-203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Mental state examination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03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Physical examination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03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Relevant investigations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7"/>
          <p:cNvSpPr txBox="1"/>
          <p:nvPr/>
        </p:nvSpPr>
        <p:spPr>
          <a:xfrm>
            <a:off x="3034638" y="68468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4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7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7"/>
          <p:cNvSpPr txBox="1"/>
          <p:nvPr>
            <p:ph idx="12" type="sldNum"/>
          </p:nvPr>
        </p:nvSpPr>
        <p:spPr>
          <a:xfrm>
            <a:off x="15511220" y="9378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8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5" name="Google Shape;295;p28"/>
          <p:cNvGrpSpPr/>
          <p:nvPr/>
        </p:nvGrpSpPr>
        <p:grpSpPr>
          <a:xfrm>
            <a:off x="-860206" y="8774567"/>
            <a:ext cx="12831319" cy="1838671"/>
            <a:chOff x="0" y="0"/>
            <a:chExt cx="3379442" cy="484259"/>
          </a:xfrm>
        </p:grpSpPr>
        <p:sp>
          <p:nvSpPr>
            <p:cNvPr id="296" name="Google Shape;296;p28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297" name="Google Shape;297;p28"/>
            <p:cNvSpPr txBox="1"/>
            <p:nvPr/>
          </p:nvSpPr>
          <p:spPr>
            <a:xfrm>
              <a:off x="63500" y="71509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8" name="Google Shape;298;p28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9" name="Google Shape;299;p28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300" name="Google Shape;300;p28"/>
          <p:cNvSpPr txBox="1"/>
          <p:nvPr/>
        </p:nvSpPr>
        <p:spPr>
          <a:xfrm>
            <a:off x="3237279" y="1775941"/>
            <a:ext cx="14288721" cy="6376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History from a roommate: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99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Miss Ng behaved abnormally for the past 1 week, very talkative, not sleeping well &amp; talking to herself. She informed her roommate that she had been hearing voices.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99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 New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99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There was one episode where she was chased away by the security guard at the shopping complex after she got into an argument with a cashier.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99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 New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99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She also appeared very flirtatious with men.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28"/>
          <p:cNvSpPr txBox="1"/>
          <p:nvPr/>
        </p:nvSpPr>
        <p:spPr>
          <a:xfrm>
            <a:off x="3237279" y="64829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Corroborative history</a:t>
            </a:r>
            <a:endParaRPr b="1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28"/>
          <p:cNvSpPr txBox="1"/>
          <p:nvPr/>
        </p:nvSpPr>
        <p:spPr>
          <a:xfrm>
            <a:off x="1662844" y="83498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Scenario continues</a:t>
            </a:r>
            <a:r>
              <a:rPr b="0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….</a:t>
            </a:r>
            <a:endParaRPr b="0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8"/>
          <p:cNvSpPr txBox="1"/>
          <p:nvPr>
            <p:ph idx="12" type="sldNum"/>
          </p:nvPr>
        </p:nvSpPr>
        <p:spPr>
          <a:xfrm>
            <a:off x="15558356" y="931028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9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09" name="Google Shape;309;p29"/>
          <p:cNvGrpSpPr/>
          <p:nvPr/>
        </p:nvGrpSpPr>
        <p:grpSpPr>
          <a:xfrm>
            <a:off x="1965120" y="188433"/>
            <a:ext cx="12831319" cy="1832372"/>
            <a:chOff x="0" y="0"/>
            <a:chExt cx="3379442" cy="482600"/>
          </a:xfrm>
        </p:grpSpPr>
        <p:sp>
          <p:nvSpPr>
            <p:cNvPr id="310" name="Google Shape;310;p29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311" name="Google Shape;311;p29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2" name="Google Shape;312;p29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3" name="Google Shape;313;p29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314" name="Google Shape;314;p29"/>
          <p:cNvSpPr txBox="1"/>
          <p:nvPr/>
        </p:nvSpPr>
        <p:spPr>
          <a:xfrm>
            <a:off x="4020552" y="551174"/>
            <a:ext cx="10515600" cy="1066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Mental state examination</a:t>
            </a:r>
            <a:endParaRPr b="1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9"/>
          <p:cNvSpPr txBox="1"/>
          <p:nvPr/>
        </p:nvSpPr>
        <p:spPr>
          <a:xfrm>
            <a:off x="3302000" y="2241437"/>
            <a:ext cx="14071220" cy="7766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Young lady, appears cheerful, wearing a red dress with a stylish red hat &amp; easily distracted by the surroundings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Pressured speech - talkative during consultation, non-stop talking, difficult to be interrupted &amp; speaks good English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Mood is labile - moves from being elated to being irritable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Flight of ideas -  she changes from one topic to another without having any connection &amp; is difficult for comprehensible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Grandiosity - constantly boasting about herself always being the best student from school to college days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suicidal ideation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hallucination or delusion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Poor insight into her illness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94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9"/>
          <p:cNvSpPr txBox="1"/>
          <p:nvPr>
            <p:ph idx="12" type="sldNum"/>
          </p:nvPr>
        </p:nvSpPr>
        <p:spPr>
          <a:xfrm>
            <a:off x="15650705" y="944893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0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2" name="Google Shape;322;p30"/>
          <p:cNvGrpSpPr/>
          <p:nvPr/>
        </p:nvGrpSpPr>
        <p:grpSpPr>
          <a:xfrm>
            <a:off x="1965120" y="255375"/>
            <a:ext cx="12831319" cy="1832372"/>
            <a:chOff x="0" y="0"/>
            <a:chExt cx="3379442" cy="482600"/>
          </a:xfrm>
        </p:grpSpPr>
        <p:sp>
          <p:nvSpPr>
            <p:cNvPr id="323" name="Google Shape;323;p30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324" name="Google Shape;324;p30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5" name="Google Shape;325;p30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6" name="Google Shape;326;p30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327" name="Google Shape;327;p30"/>
          <p:cNvSpPr txBox="1"/>
          <p:nvPr/>
        </p:nvSpPr>
        <p:spPr>
          <a:xfrm>
            <a:off x="3251200" y="2796170"/>
            <a:ext cx="14058900" cy="58436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BP 110/70 mmHg, PR 94 bpm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Weight 50 kg, height 160 cm, BMI 19.5 </a:t>
            </a:r>
            <a:r>
              <a:rPr b="0" i="0" lang="en-US" sz="4000" u="none" cap="none" strike="noStrike">
                <a:solidFill>
                  <a:srgbClr val="040C28"/>
                </a:solidFill>
                <a:latin typeface="Arial"/>
                <a:ea typeface="Arial"/>
                <a:cs typeface="Arial"/>
                <a:sym typeface="Arial"/>
              </a:rPr>
              <a:t>kg/m</a:t>
            </a:r>
            <a:r>
              <a:rPr b="0" baseline="30000" i="0" lang="en-US" sz="4000" u="none" cap="none" strike="noStrike">
                <a:solidFill>
                  <a:srgbClr val="040C28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baseline="3000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pallor/jaundice/thyroid enlargement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signs of hyperthyroidism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 systemic examinations - normal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30"/>
          <p:cNvSpPr txBox="1"/>
          <p:nvPr/>
        </p:nvSpPr>
        <p:spPr>
          <a:xfrm>
            <a:off x="4020552" y="79868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Physical examination</a:t>
            </a:r>
            <a:endParaRPr b="1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30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30"/>
          <p:cNvSpPr txBox="1"/>
          <p:nvPr>
            <p:ph idx="12" type="sldNum"/>
          </p:nvPr>
        </p:nvSpPr>
        <p:spPr>
          <a:xfrm>
            <a:off x="15325241" y="9378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1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36" name="Google Shape;336;p31"/>
          <p:cNvGrpSpPr/>
          <p:nvPr/>
        </p:nvGrpSpPr>
        <p:grpSpPr>
          <a:xfrm>
            <a:off x="1965120" y="333990"/>
            <a:ext cx="12831319" cy="1832372"/>
            <a:chOff x="0" y="0"/>
            <a:chExt cx="3379442" cy="482600"/>
          </a:xfrm>
        </p:grpSpPr>
        <p:sp>
          <p:nvSpPr>
            <p:cNvPr id="337" name="Google Shape;337;p31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338" name="Google Shape;338;p31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9" name="Google Shape;339;p31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0" name="Google Shape;340;p31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341" name="Google Shape;341;p31"/>
          <p:cNvSpPr txBox="1"/>
          <p:nvPr/>
        </p:nvSpPr>
        <p:spPr>
          <a:xfrm>
            <a:off x="3314700" y="2513349"/>
            <a:ext cx="14058900" cy="63004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Full blood count - normal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Renal profile - normal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Liver function test - normal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Thyroid function test - normal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Urine drugs - negative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Urine pregnancy test - negative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9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31"/>
          <p:cNvSpPr txBox="1"/>
          <p:nvPr/>
        </p:nvSpPr>
        <p:spPr>
          <a:xfrm>
            <a:off x="3958559" y="80211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Investigations</a:t>
            </a:r>
            <a:endParaRPr b="1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31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31"/>
          <p:cNvSpPr txBox="1"/>
          <p:nvPr>
            <p:ph idx="12" type="sldNum"/>
          </p:nvPr>
        </p:nvSpPr>
        <p:spPr>
          <a:xfrm>
            <a:off x="15511220" y="9378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2" name="Google Shape;102;p2"/>
          <p:cNvGrpSpPr/>
          <p:nvPr/>
        </p:nvGrpSpPr>
        <p:grpSpPr>
          <a:xfrm>
            <a:off x="-1154675" y="8816147"/>
            <a:ext cx="12831319" cy="1832372"/>
            <a:chOff x="0" y="0"/>
            <a:chExt cx="3379442" cy="482600"/>
          </a:xfrm>
        </p:grpSpPr>
        <p:sp>
          <p:nvSpPr>
            <p:cNvPr id="103" name="Google Shape;103;p2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04" name="Google Shape;104;p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5" name="Google Shape;105;p2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6" name="Google Shape;106;p2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107" name="Google Shape;107;p2"/>
          <p:cNvSpPr txBox="1"/>
          <p:nvPr/>
        </p:nvSpPr>
        <p:spPr>
          <a:xfrm>
            <a:off x="3140028" y="541018"/>
            <a:ext cx="14445288" cy="7792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Ms. Ng, 21-year-old college student, presents to the health clinic for follow-up of depression.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was diagnosed with depression 3 months ago after she presented with:</a:t>
            </a:r>
            <a:endParaRPr/>
          </a:p>
          <a:p>
            <a:pPr indent="-457200" lvl="8" marL="901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low mood for 1 month </a:t>
            </a:r>
            <a:endParaRPr/>
          </a:p>
          <a:p>
            <a:pPr indent="-457200" lvl="7" marL="901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loss of interest</a:t>
            </a:r>
            <a:endParaRPr/>
          </a:p>
          <a:p>
            <a:pPr indent="-457200" lvl="7" marL="901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difficulty in sleeping</a:t>
            </a:r>
            <a:endParaRPr/>
          </a:p>
          <a:p>
            <a:pPr indent="-457200" lvl="7" marL="901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loss of appetite </a:t>
            </a:r>
            <a:endParaRPr/>
          </a:p>
          <a:p>
            <a:pPr indent="-457200" lvl="7" marL="901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feeling worthless </a:t>
            </a:r>
            <a:endParaRPr/>
          </a:p>
          <a:p>
            <a:pPr indent="0" lvl="0" marL="444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was started on T. Sertraline 50 mg OD 3 months ago &amp; the dose was gradually increased to 150 mg OD.</a:t>
            </a:r>
            <a:endParaRPr/>
          </a:p>
          <a:p>
            <a:pPr indent="0" lvl="0" marL="444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has past history of overdosing on 20 tablets of paracetamol.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studies accountancy &amp; her study performance has deteriorated.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9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"/>
          <p:cNvSpPr txBox="1"/>
          <p:nvPr/>
        </p:nvSpPr>
        <p:spPr>
          <a:xfrm>
            <a:off x="-687058" y="9052741"/>
            <a:ext cx="996541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CASE 1</a:t>
            </a:r>
            <a:endParaRPr/>
          </a:p>
        </p:txBody>
      </p:sp>
      <p:sp>
        <p:nvSpPr>
          <p:cNvPr id="109" name="Google Shape;109;p2"/>
          <p:cNvSpPr txBox="1"/>
          <p:nvPr>
            <p:ph idx="12" type="sldNum"/>
          </p:nvPr>
        </p:nvSpPr>
        <p:spPr>
          <a:xfrm>
            <a:off x="15619709" y="945705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2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50" name="Google Shape;350;p32"/>
          <p:cNvGrpSpPr/>
          <p:nvPr/>
        </p:nvGrpSpPr>
        <p:grpSpPr>
          <a:xfrm>
            <a:off x="1965120" y="259840"/>
            <a:ext cx="12831319" cy="1832372"/>
            <a:chOff x="0" y="0"/>
            <a:chExt cx="3379442" cy="482600"/>
          </a:xfrm>
        </p:grpSpPr>
        <p:sp>
          <p:nvSpPr>
            <p:cNvPr id="351" name="Google Shape;351;p32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352" name="Google Shape;352;p32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3" name="Google Shape;353;p32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4" name="Google Shape;354;p32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355" name="Google Shape;355;p32"/>
          <p:cNvSpPr txBox="1"/>
          <p:nvPr/>
        </p:nvSpPr>
        <p:spPr>
          <a:xfrm>
            <a:off x="3403599" y="2793740"/>
            <a:ext cx="13862443" cy="61851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With the added information, what is your diagnosis for this patient?</a:t>
            </a:r>
            <a:endParaRPr b="1" i="0" sz="4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32"/>
          <p:cNvSpPr txBox="1"/>
          <p:nvPr/>
        </p:nvSpPr>
        <p:spPr>
          <a:xfrm>
            <a:off x="3538056" y="7516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Question 5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32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32"/>
          <p:cNvSpPr txBox="1"/>
          <p:nvPr>
            <p:ph idx="12" type="sldNum"/>
          </p:nvPr>
        </p:nvSpPr>
        <p:spPr>
          <a:xfrm>
            <a:off x="15542217" y="9378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3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64" name="Google Shape;364;p33"/>
          <p:cNvGrpSpPr/>
          <p:nvPr/>
        </p:nvGrpSpPr>
        <p:grpSpPr>
          <a:xfrm>
            <a:off x="2115468" y="187447"/>
            <a:ext cx="12831319" cy="1832372"/>
            <a:chOff x="0" y="0"/>
            <a:chExt cx="3379442" cy="482600"/>
          </a:xfrm>
        </p:grpSpPr>
        <p:sp>
          <p:nvSpPr>
            <p:cNvPr id="365" name="Google Shape;365;p33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366" name="Google Shape;366;p33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7" name="Google Shape;367;p33"/>
          <p:cNvSpPr/>
          <p:nvPr/>
        </p:nvSpPr>
        <p:spPr>
          <a:xfrm rot="8958111">
            <a:off x="11707351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8" name="Google Shape;368;p33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369" name="Google Shape;369;p33"/>
          <p:cNvSpPr txBox="1"/>
          <p:nvPr/>
        </p:nvSpPr>
        <p:spPr>
          <a:xfrm>
            <a:off x="3264490" y="2332292"/>
            <a:ext cx="14007510" cy="6583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DIAGNOSIS: BIPOLAR I DISORDER IN MANIC EPISODE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diagnosis should be made based on: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99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Diagnostic and Statistical Manual of Mental Disorders Fifth Edition, Text Revision (DSM-5-TR)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99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b="0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International Classification of Diseases Eleventh Revision (ICD-11)</a:t>
            </a:r>
            <a:endParaRPr b="0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</a:t>
            </a: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(Refer to </a:t>
            </a:r>
            <a:r>
              <a:rPr b="1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Appendix 3</a:t>
            </a: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of CPG)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33"/>
          <p:cNvSpPr txBox="1"/>
          <p:nvPr/>
        </p:nvSpPr>
        <p:spPr>
          <a:xfrm>
            <a:off x="3726085" y="55343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5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33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33"/>
          <p:cNvSpPr txBox="1"/>
          <p:nvPr>
            <p:ph idx="12" type="sldNum"/>
          </p:nvPr>
        </p:nvSpPr>
        <p:spPr>
          <a:xfrm>
            <a:off x="15565390" y="956094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7" name="Google Shape;377;p3"/>
          <p:cNvGrpSpPr/>
          <p:nvPr/>
        </p:nvGrpSpPr>
        <p:grpSpPr>
          <a:xfrm>
            <a:off x="-3434405" y="-2424537"/>
            <a:ext cx="22827326" cy="3667449"/>
            <a:chOff x="0" y="0"/>
            <a:chExt cx="5660972" cy="909494"/>
          </a:xfrm>
        </p:grpSpPr>
        <p:sp>
          <p:nvSpPr>
            <p:cNvPr id="378" name="Google Shape;378;p3"/>
            <p:cNvSpPr/>
            <p:nvPr/>
          </p:nvSpPr>
          <p:spPr>
            <a:xfrm>
              <a:off x="0" y="0"/>
              <a:ext cx="5660972" cy="909494"/>
            </a:xfrm>
            <a:custGeom>
              <a:rect b="b" l="l" r="r" t="t"/>
              <a:pathLst>
                <a:path extrusionOk="0" h="909494" w="5660972">
                  <a:moveTo>
                    <a:pt x="5422847" y="0"/>
                  </a:moveTo>
                  <a:lnTo>
                    <a:pt x="5660972" y="238125"/>
                  </a:lnTo>
                  <a:lnTo>
                    <a:pt x="5660972" y="671369"/>
                  </a:lnTo>
                  <a:lnTo>
                    <a:pt x="5422847" y="909494"/>
                  </a:lnTo>
                  <a:lnTo>
                    <a:pt x="238125" y="909494"/>
                  </a:lnTo>
                  <a:lnTo>
                    <a:pt x="0" y="671369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542284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379" name="Google Shape;379;p3"/>
            <p:cNvSpPr txBox="1"/>
            <p:nvPr/>
          </p:nvSpPr>
          <p:spPr>
            <a:xfrm>
              <a:off x="63500" y="6350"/>
              <a:ext cx="5533971" cy="8396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0" name="Google Shape;380;p3"/>
          <p:cNvSpPr/>
          <p:nvPr/>
        </p:nvSpPr>
        <p:spPr>
          <a:xfrm rot="4876606">
            <a:off x="-2631017" y="7726570"/>
            <a:ext cx="4714159" cy="4819308"/>
          </a:xfrm>
          <a:custGeom>
            <a:rect b="b" l="l" r="r" t="t"/>
            <a:pathLst>
              <a:path extrusionOk="0" h="4819308" w="4714159">
                <a:moveTo>
                  <a:pt x="0" y="0"/>
                </a:moveTo>
                <a:lnTo>
                  <a:pt x="4714159" y="0"/>
                </a:lnTo>
                <a:lnTo>
                  <a:pt x="4714159" y="4819308"/>
                </a:lnTo>
                <a:lnTo>
                  <a:pt x="0" y="48193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1" name="Google Shape;381;p3"/>
          <p:cNvSpPr/>
          <p:nvPr/>
        </p:nvSpPr>
        <p:spPr>
          <a:xfrm>
            <a:off x="11857221" y="1719908"/>
            <a:ext cx="4955368" cy="7132071"/>
          </a:xfrm>
          <a:custGeom>
            <a:rect b="b" l="l" r="r" t="t"/>
            <a:pathLst>
              <a:path extrusionOk="0" h="7132071" w="4955368">
                <a:moveTo>
                  <a:pt x="0" y="0"/>
                </a:moveTo>
                <a:lnTo>
                  <a:pt x="4955368" y="0"/>
                </a:lnTo>
                <a:lnTo>
                  <a:pt x="4955368" y="7132071"/>
                </a:lnTo>
                <a:lnTo>
                  <a:pt x="0" y="71320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grpSp>
        <p:nvGrpSpPr>
          <p:cNvPr id="382" name="Google Shape;382;p3"/>
          <p:cNvGrpSpPr/>
          <p:nvPr/>
        </p:nvGrpSpPr>
        <p:grpSpPr>
          <a:xfrm>
            <a:off x="-955072" y="9490984"/>
            <a:ext cx="20770739" cy="2231372"/>
            <a:chOff x="0" y="0"/>
            <a:chExt cx="9609927" cy="1032381"/>
          </a:xfrm>
        </p:grpSpPr>
        <p:sp>
          <p:nvSpPr>
            <p:cNvPr id="383" name="Google Shape;383;p3"/>
            <p:cNvSpPr/>
            <p:nvPr/>
          </p:nvSpPr>
          <p:spPr>
            <a:xfrm>
              <a:off x="0" y="0"/>
              <a:ext cx="9609927" cy="1032381"/>
            </a:xfrm>
            <a:custGeom>
              <a:rect b="b" l="l" r="r" t="t"/>
              <a:pathLst>
                <a:path extrusionOk="0" h="1032381" w="9609927">
                  <a:moveTo>
                    <a:pt x="9371802" y="0"/>
                  </a:moveTo>
                  <a:lnTo>
                    <a:pt x="9609927" y="238125"/>
                  </a:lnTo>
                  <a:lnTo>
                    <a:pt x="9609927" y="794256"/>
                  </a:lnTo>
                  <a:lnTo>
                    <a:pt x="9371802" y="1032381"/>
                  </a:lnTo>
                  <a:lnTo>
                    <a:pt x="238125" y="1032381"/>
                  </a:lnTo>
                  <a:lnTo>
                    <a:pt x="0" y="794256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9371802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384" name="Google Shape;384;p3"/>
            <p:cNvSpPr txBox="1"/>
            <p:nvPr/>
          </p:nvSpPr>
          <p:spPr>
            <a:xfrm>
              <a:off x="63500" y="6350"/>
              <a:ext cx="9482927" cy="9625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5" name="Google Shape;385;p3"/>
          <p:cNvSpPr txBox="1"/>
          <p:nvPr/>
        </p:nvSpPr>
        <p:spPr>
          <a:xfrm>
            <a:off x="383991" y="4383759"/>
            <a:ext cx="11039987" cy="6710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499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934"/>
              <a:buFont typeface="Arial"/>
              <a:buNone/>
            </a:pPr>
            <a:r>
              <a:rPr b="1" i="0" lang="en-US" sz="4934" u="none" cap="none" strike="noStrike">
                <a:solidFill>
                  <a:srgbClr val="462DD4"/>
                </a:solidFill>
                <a:latin typeface="Poppins"/>
                <a:ea typeface="Poppins"/>
                <a:cs typeface="Poppins"/>
                <a:sym typeface="Poppins"/>
              </a:rPr>
              <a:t>THANK YOU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3"/>
          <p:cNvSpPr/>
          <p:nvPr/>
        </p:nvSpPr>
        <p:spPr>
          <a:xfrm>
            <a:off x="1028700" y="-386950"/>
            <a:ext cx="10062506" cy="10136224"/>
          </a:xfrm>
          <a:custGeom>
            <a:rect b="b" l="l" r="r" t="t"/>
            <a:pathLst>
              <a:path extrusionOk="0" h="10136224" w="10062506">
                <a:moveTo>
                  <a:pt x="0" y="0"/>
                </a:moveTo>
                <a:lnTo>
                  <a:pt x="10062506" y="0"/>
                </a:lnTo>
                <a:lnTo>
                  <a:pt x="10062506" y="10136224"/>
                </a:lnTo>
                <a:lnTo>
                  <a:pt x="0" y="101362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18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/>
          <p:nvPr/>
        </p:nvSpPr>
        <p:spPr>
          <a:xfrm rot="93030">
            <a:off x="410089" y="3248665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5" name="Google Shape;115;p16"/>
          <p:cNvGrpSpPr/>
          <p:nvPr/>
        </p:nvGrpSpPr>
        <p:grpSpPr>
          <a:xfrm>
            <a:off x="-875705" y="8731426"/>
            <a:ext cx="12831319" cy="1832372"/>
            <a:chOff x="0" y="0"/>
            <a:chExt cx="3379442" cy="482600"/>
          </a:xfrm>
        </p:grpSpPr>
        <p:sp>
          <p:nvSpPr>
            <p:cNvPr id="116" name="Google Shape;116;p16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17" name="Google Shape;117;p16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" name="Google Shape;118;p16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9" name="Google Shape;119;p16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120" name="Google Shape;120;p16"/>
          <p:cNvSpPr txBox="1"/>
          <p:nvPr/>
        </p:nvSpPr>
        <p:spPr>
          <a:xfrm>
            <a:off x="3461107" y="728662"/>
            <a:ext cx="13688309" cy="7416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the clinic, she complains of feeling very energetic despite lack of sleep, able to complete her assignments earlier than usual &amp; cannot wait to do another assignment for the past 1 week. 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She also claims that she walks 10 km to the clinic without feeling tired. She is found to be very talkative. 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She has changed her dress style from casual wear to a gown with a stylish hat &amp; thick make-up.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9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1711206" y="911768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Scenario continues …</a:t>
            </a:r>
            <a:endParaRPr b="1" i="0" sz="5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6"/>
          <p:cNvSpPr txBox="1"/>
          <p:nvPr>
            <p:ph idx="12" type="sldNum"/>
          </p:nvPr>
        </p:nvSpPr>
        <p:spPr>
          <a:xfrm>
            <a:off x="15619708" y="9366913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8" name="Google Shape;128;p17"/>
          <p:cNvGrpSpPr/>
          <p:nvPr/>
        </p:nvGrpSpPr>
        <p:grpSpPr>
          <a:xfrm>
            <a:off x="1965120" y="187447"/>
            <a:ext cx="12831319" cy="1832372"/>
            <a:chOff x="0" y="0"/>
            <a:chExt cx="3379442" cy="482600"/>
          </a:xfrm>
        </p:grpSpPr>
        <p:sp>
          <p:nvSpPr>
            <p:cNvPr id="129" name="Google Shape;129;p17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30" name="Google Shape;130;p1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1" name="Google Shape;131;p17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2" name="Google Shape;132;p17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133" name="Google Shape;133;p17"/>
          <p:cNvSpPr txBox="1"/>
          <p:nvPr/>
        </p:nvSpPr>
        <p:spPr>
          <a:xfrm>
            <a:off x="3237279" y="2740011"/>
            <a:ext cx="13888348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What are your provisional and differential diagnoses?</a:t>
            </a:r>
            <a:endParaRPr b="1" i="0" sz="4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7"/>
          <p:cNvSpPr txBox="1"/>
          <p:nvPr/>
        </p:nvSpPr>
        <p:spPr>
          <a:xfrm>
            <a:off x="3732662" y="5651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Question 1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7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7"/>
          <p:cNvSpPr txBox="1"/>
          <p:nvPr>
            <p:ph idx="12" type="sldNum"/>
          </p:nvPr>
        </p:nvSpPr>
        <p:spPr>
          <a:xfrm>
            <a:off x="15635207" y="9378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/>
          <p:nvPr/>
        </p:nvSpPr>
        <p:spPr>
          <a:xfrm rot="93030">
            <a:off x="700998" y="3736496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2" name="Google Shape;142;p18"/>
          <p:cNvGrpSpPr/>
          <p:nvPr/>
        </p:nvGrpSpPr>
        <p:grpSpPr>
          <a:xfrm>
            <a:off x="1704833" y="187447"/>
            <a:ext cx="12831319" cy="1832372"/>
            <a:chOff x="0" y="0"/>
            <a:chExt cx="3379442" cy="482600"/>
          </a:xfrm>
        </p:grpSpPr>
        <p:sp>
          <p:nvSpPr>
            <p:cNvPr id="143" name="Google Shape;143;p18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44" name="Google Shape;144;p18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5" name="Google Shape;145;p18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6" name="Google Shape;146;p18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147" name="Google Shape;147;p18"/>
          <p:cNvSpPr txBox="1"/>
          <p:nvPr/>
        </p:nvSpPr>
        <p:spPr>
          <a:xfrm>
            <a:off x="3269945" y="2736938"/>
            <a:ext cx="1324761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Provisional diagnosis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Bipolar disorder 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Differential diagnoses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35000" lvl="3" marL="1079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AutoNum type="arabicParenR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Substance-induced bipolar disorder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35000" lvl="3" marL="1079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AutoNum type="arabicParenR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Major depressive disorder with mixed episodes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35000" lvl="3" marL="1079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AutoNum type="arabicParenR"/>
            </a:pPr>
            <a:r>
              <a:rPr lang="en-US" sz="4000"/>
              <a:t>S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chizoaffective disorder</a:t>
            </a:r>
            <a:endParaRPr/>
          </a:p>
          <a:p>
            <a:pPr indent="-635000" lvl="3" marL="1079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AutoNum type="arabicParenR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ADHD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8"/>
          <p:cNvSpPr txBox="1"/>
          <p:nvPr/>
        </p:nvSpPr>
        <p:spPr>
          <a:xfrm>
            <a:off x="6169759" y="637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1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8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8"/>
          <p:cNvSpPr txBox="1"/>
          <p:nvPr>
            <p:ph idx="12" type="sldNum"/>
          </p:nvPr>
        </p:nvSpPr>
        <p:spPr>
          <a:xfrm>
            <a:off x="15450764" y="935185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7"/>
          <p:cNvSpPr/>
          <p:nvPr/>
        </p:nvSpPr>
        <p:spPr>
          <a:xfrm rot="93030">
            <a:off x="700998" y="3736496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6" name="Google Shape;156;p37"/>
          <p:cNvGrpSpPr/>
          <p:nvPr/>
        </p:nvGrpSpPr>
        <p:grpSpPr>
          <a:xfrm>
            <a:off x="1704833" y="187447"/>
            <a:ext cx="12831319" cy="1832372"/>
            <a:chOff x="0" y="0"/>
            <a:chExt cx="3379442" cy="482600"/>
          </a:xfrm>
        </p:grpSpPr>
        <p:sp>
          <p:nvSpPr>
            <p:cNvPr id="157" name="Google Shape;157;p37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58" name="Google Shape;158;p37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9" name="Google Shape;159;p37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0" name="Google Shape;160;p37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161" name="Google Shape;161;p37"/>
          <p:cNvSpPr txBox="1"/>
          <p:nvPr/>
        </p:nvSpPr>
        <p:spPr>
          <a:xfrm>
            <a:off x="6169759" y="637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Answer 1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78069" y="2425115"/>
            <a:ext cx="13452529" cy="6500278"/>
          </a:xfrm>
          <a:prstGeom prst="rect">
            <a:avLst/>
          </a:prstGeom>
          <a:noFill/>
          <a:ln cap="sq" cmpd="thickThin" w="2286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163" name="Google Shape;163;p37"/>
          <p:cNvSpPr txBox="1"/>
          <p:nvPr/>
        </p:nvSpPr>
        <p:spPr>
          <a:xfrm>
            <a:off x="12375226" y="9284008"/>
            <a:ext cx="33762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page 4 of CPG  </a:t>
            </a:r>
            <a:endParaRPr/>
          </a:p>
        </p:txBody>
      </p:sp>
      <p:sp>
        <p:nvSpPr>
          <p:cNvPr id="164" name="Google Shape;164;p37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37"/>
          <p:cNvSpPr txBox="1"/>
          <p:nvPr>
            <p:ph idx="12" type="sldNum"/>
          </p:nvPr>
        </p:nvSpPr>
        <p:spPr>
          <a:xfrm>
            <a:off x="15751448" y="933068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8"/>
          <p:cNvSpPr/>
          <p:nvPr/>
        </p:nvSpPr>
        <p:spPr>
          <a:xfrm rot="93030">
            <a:off x="465690" y="3607714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1" name="Google Shape;171;p38"/>
          <p:cNvGrpSpPr/>
          <p:nvPr/>
        </p:nvGrpSpPr>
        <p:grpSpPr>
          <a:xfrm>
            <a:off x="-929070" y="8699839"/>
            <a:ext cx="12831319" cy="1832376"/>
            <a:chOff x="63500" y="-272072"/>
            <a:chExt cx="3379442" cy="482600"/>
          </a:xfrm>
        </p:grpSpPr>
        <p:sp>
          <p:nvSpPr>
            <p:cNvPr id="172" name="Google Shape;172;p38"/>
            <p:cNvSpPr/>
            <p:nvPr/>
          </p:nvSpPr>
          <p:spPr>
            <a:xfrm>
              <a:off x="63500" y="-272072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73" name="Google Shape;173;p38"/>
            <p:cNvSpPr txBox="1"/>
            <p:nvPr/>
          </p:nvSpPr>
          <p:spPr>
            <a:xfrm>
              <a:off x="63500" y="-229894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5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Scenario continues….</a:t>
              </a:r>
              <a:endParaRPr/>
            </a:p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4" name="Google Shape;174;p38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5" name="Google Shape;175;p38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176" name="Google Shape;176;p38"/>
          <p:cNvSpPr txBox="1"/>
          <p:nvPr/>
        </p:nvSpPr>
        <p:spPr>
          <a:xfrm>
            <a:off x="4020552" y="7666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8"/>
          <p:cNvSpPr txBox="1"/>
          <p:nvPr/>
        </p:nvSpPr>
        <p:spPr>
          <a:xfrm>
            <a:off x="3320253" y="734221"/>
            <a:ext cx="14205747" cy="72189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During her visit 3 months ago, the history of mania or hypomania was not explored.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Further history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/>
          </a:p>
          <a:p>
            <a:pPr indent="-457200" lvl="0" marL="901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ourier New"/>
              <a:buChar char="o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She recalls being the top student when she was in school and excelled in every subject. </a:t>
            </a:r>
            <a:endParaRPr/>
          </a:p>
          <a:p>
            <a:pPr indent="-457200" lvl="0" marL="901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ourier New"/>
              <a:buChar char="o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Currently, she is also among the top students in college.</a:t>
            </a:r>
            <a:endParaRPr/>
          </a:p>
          <a:p>
            <a:pPr indent="-457200" lvl="0" marL="901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ourier New"/>
              <a:buChar char="o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She speaks good English &amp; also good in English literature.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8"/>
          <p:cNvSpPr txBox="1"/>
          <p:nvPr>
            <p:ph idx="12" type="sldNum"/>
          </p:nvPr>
        </p:nvSpPr>
        <p:spPr>
          <a:xfrm>
            <a:off x="15526719" y="933778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4" name="Google Shape;184;p39"/>
          <p:cNvGrpSpPr/>
          <p:nvPr/>
        </p:nvGrpSpPr>
        <p:grpSpPr>
          <a:xfrm>
            <a:off x="-929070" y="8699839"/>
            <a:ext cx="12831319" cy="1832376"/>
            <a:chOff x="63500" y="-272072"/>
            <a:chExt cx="3379442" cy="482600"/>
          </a:xfrm>
        </p:grpSpPr>
        <p:sp>
          <p:nvSpPr>
            <p:cNvPr id="185" name="Google Shape;185;p39"/>
            <p:cNvSpPr/>
            <p:nvPr/>
          </p:nvSpPr>
          <p:spPr>
            <a:xfrm>
              <a:off x="63500" y="-272072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86" name="Google Shape;186;p39"/>
            <p:cNvSpPr txBox="1"/>
            <p:nvPr/>
          </p:nvSpPr>
          <p:spPr>
            <a:xfrm>
              <a:off x="63500" y="-229894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5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Scenario continues….</a:t>
              </a:r>
              <a:endParaRPr/>
            </a:p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7" name="Google Shape;187;p39"/>
          <p:cNvSpPr/>
          <p:nvPr/>
        </p:nvSpPr>
        <p:spPr>
          <a:xfrm rot="8958111">
            <a:off x="11681589" y="12358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8" name="Google Shape;188;p39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189" name="Google Shape;189;p39"/>
          <p:cNvSpPr txBox="1"/>
          <p:nvPr/>
        </p:nvSpPr>
        <p:spPr>
          <a:xfrm>
            <a:off x="4020552" y="76664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9"/>
          <p:cNvSpPr txBox="1"/>
          <p:nvPr/>
        </p:nvSpPr>
        <p:spPr>
          <a:xfrm>
            <a:off x="3289300" y="740415"/>
            <a:ext cx="14312900" cy="7380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Family history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Her mother and a sister had mood disorder &amp; both died by suicide a few years ago. Another sister has mental disorder &amp; is not able to function. Her father is a taxi driver &amp;is taking care of that sister.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Social history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Patient is single &amp; stays in a hostel. She smokes 10 cigarettes/day for the past 3 years, &amp; consumes alcohol &amp; methamphetamine occasionally. The last intake of methamphetamine was a month ago.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9"/>
          <p:cNvSpPr txBox="1"/>
          <p:nvPr>
            <p:ph idx="12" type="sldNum"/>
          </p:nvPr>
        </p:nvSpPr>
        <p:spPr>
          <a:xfrm>
            <a:off x="15604210" y="925090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1"/>
          <p:cNvSpPr/>
          <p:nvPr/>
        </p:nvSpPr>
        <p:spPr>
          <a:xfrm rot="93030">
            <a:off x="382716" y="3536292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7" name="Google Shape;197;p21"/>
          <p:cNvGrpSpPr/>
          <p:nvPr/>
        </p:nvGrpSpPr>
        <p:grpSpPr>
          <a:xfrm>
            <a:off x="1965120" y="259840"/>
            <a:ext cx="12831319" cy="1832372"/>
            <a:chOff x="0" y="0"/>
            <a:chExt cx="3379442" cy="482600"/>
          </a:xfrm>
        </p:grpSpPr>
        <p:sp>
          <p:nvSpPr>
            <p:cNvPr id="198" name="Google Shape;198;p21"/>
            <p:cNvSpPr/>
            <p:nvPr/>
          </p:nvSpPr>
          <p:spPr>
            <a:xfrm>
              <a:off x="0" y="0"/>
              <a:ext cx="3379442" cy="482600"/>
            </a:xfrm>
            <a:custGeom>
              <a:rect b="b" l="l" r="r" t="t"/>
              <a:pathLst>
                <a:path extrusionOk="0" h="482600" w="3379442">
                  <a:moveTo>
                    <a:pt x="3141317" y="0"/>
                  </a:moveTo>
                  <a:lnTo>
                    <a:pt x="3379442" y="238125"/>
                  </a:lnTo>
                  <a:lnTo>
                    <a:pt x="3379442" y="244475"/>
                  </a:lnTo>
                  <a:lnTo>
                    <a:pt x="3141317" y="482600"/>
                  </a:lnTo>
                  <a:lnTo>
                    <a:pt x="238125" y="482600"/>
                  </a:lnTo>
                  <a:lnTo>
                    <a:pt x="0" y="244475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3141317" y="0"/>
                  </a:lnTo>
                  <a:close/>
                </a:path>
              </a:pathLst>
            </a:custGeom>
            <a:gradFill>
              <a:gsLst>
                <a:gs pos="0">
                  <a:srgbClr val="FFDE59"/>
                </a:gs>
                <a:gs pos="100000">
                  <a:srgbClr val="FF914D"/>
                </a:gs>
              </a:gsLst>
              <a:lin ang="0" scaled="0"/>
            </a:gradFill>
            <a:ln>
              <a:noFill/>
            </a:ln>
          </p:spPr>
        </p:sp>
        <p:sp>
          <p:nvSpPr>
            <p:cNvPr id="199" name="Google Shape;199;p21"/>
            <p:cNvSpPr txBox="1"/>
            <p:nvPr/>
          </p:nvSpPr>
          <p:spPr>
            <a:xfrm>
              <a:off x="63500" y="6350"/>
              <a:ext cx="3252442" cy="4127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9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0" name="Google Shape;200;p21"/>
          <p:cNvSpPr/>
          <p:nvPr/>
        </p:nvSpPr>
        <p:spPr>
          <a:xfrm rot="8958111">
            <a:off x="11681589" y="1248509"/>
            <a:ext cx="5709126" cy="5836467"/>
          </a:xfrm>
          <a:custGeom>
            <a:rect b="b" l="l" r="r" t="t"/>
            <a:pathLst>
              <a:path extrusionOk="0" h="5836467" w="5709126">
                <a:moveTo>
                  <a:pt x="0" y="0"/>
                </a:moveTo>
                <a:lnTo>
                  <a:pt x="5709126" y="0"/>
                </a:lnTo>
                <a:lnTo>
                  <a:pt x="5709126" y="5836467"/>
                </a:lnTo>
                <a:lnTo>
                  <a:pt x="0" y="58364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19999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1" name="Google Shape;201;p21"/>
          <p:cNvSpPr/>
          <p:nvPr/>
        </p:nvSpPr>
        <p:spPr>
          <a:xfrm>
            <a:off x="387774" y="187447"/>
            <a:ext cx="2646864" cy="3809531"/>
          </a:xfrm>
          <a:custGeom>
            <a:rect b="b" l="l" r="r" t="t"/>
            <a:pathLst>
              <a:path extrusionOk="0" h="3809531" w="2646864">
                <a:moveTo>
                  <a:pt x="0" y="0"/>
                </a:moveTo>
                <a:lnTo>
                  <a:pt x="2646865" y="0"/>
                </a:lnTo>
                <a:lnTo>
                  <a:pt x="2646865" y="3809530"/>
                </a:lnTo>
                <a:lnTo>
                  <a:pt x="0" y="38095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4586" l="0" r="0" t="-26031"/>
            </a:stretch>
          </a:blipFill>
          <a:ln>
            <a:noFill/>
          </a:ln>
        </p:spPr>
      </p:sp>
      <p:sp>
        <p:nvSpPr>
          <p:cNvPr id="202" name="Google Shape;202;p21"/>
          <p:cNvSpPr txBox="1"/>
          <p:nvPr/>
        </p:nvSpPr>
        <p:spPr>
          <a:xfrm>
            <a:off x="3358609" y="2823686"/>
            <a:ext cx="14078491" cy="61171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What are patient’s risk factors for bipolar disorder?</a:t>
            </a:r>
            <a:endParaRPr b="1" i="0" sz="4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1"/>
          <p:cNvSpPr txBox="1"/>
          <p:nvPr/>
        </p:nvSpPr>
        <p:spPr>
          <a:xfrm>
            <a:off x="3732662" y="5467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i="0" lang="en-US" sz="5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Question 2</a:t>
            </a:r>
            <a:endParaRPr b="1" i="0" sz="5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1"/>
          <p:cNvSpPr txBox="1"/>
          <p:nvPr/>
        </p:nvSpPr>
        <p:spPr>
          <a:xfrm>
            <a:off x="5625885" y="9560940"/>
            <a:ext cx="77491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Clinical Practice Guidelines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Management Of Bipolar Disorder (Second Edition)</a:t>
            </a:r>
            <a:endParaRPr b="0" i="0" sz="2000" u="none" cap="none" strike="noStrik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1"/>
          <p:cNvSpPr txBox="1"/>
          <p:nvPr>
            <p:ph idx="12" type="sldNum"/>
          </p:nvPr>
        </p:nvSpPr>
        <p:spPr>
          <a:xfrm>
            <a:off x="15697200" y="9404083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2400"/>
              <a:t>‹#›</a:t>
            </a:fld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User</dc:creator>
</cp:coreProperties>
</file>